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78" r:id="rId7"/>
    <p:sldId id="293" r:id="rId8"/>
    <p:sldId id="280" r:id="rId9"/>
    <p:sldId id="281" r:id="rId10"/>
    <p:sldId id="286" r:id="rId11"/>
    <p:sldId id="298" r:id="rId12"/>
    <p:sldId id="282" r:id="rId13"/>
    <p:sldId id="297" r:id="rId14"/>
    <p:sldId id="299" r:id="rId15"/>
    <p:sldId id="295" r:id="rId16"/>
    <p:sldId id="296" r:id="rId17"/>
    <p:sldId id="288" r:id="rId18"/>
    <p:sldId id="300" r:id="rId19"/>
    <p:sldId id="290" r:id="rId20"/>
    <p:sldId id="289" r:id="rId21"/>
    <p:sldId id="291" r:id="rId22"/>
    <p:sldId id="261" r:id="rId23"/>
    <p:sldId id="262" r:id="rId24"/>
    <p:sldId id="263" r:id="rId25"/>
    <p:sldId id="264" r:id="rId26"/>
    <p:sldId id="265" r:id="rId27"/>
    <p:sldId id="267" r:id="rId28"/>
    <p:sldId id="268" r:id="rId29"/>
    <p:sldId id="266" r:id="rId30"/>
    <p:sldId id="269" r:id="rId31"/>
    <p:sldId id="270" r:id="rId32"/>
    <p:sldId id="271" r:id="rId33"/>
    <p:sldId id="272" r:id="rId34"/>
    <p:sldId id="273" r:id="rId35"/>
    <p:sldId id="274" r:id="rId36"/>
    <p:sldId id="276" r:id="rId37"/>
    <p:sldId id="277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E2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31900"/>
            <a:ext cx="51054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305550"/>
            <a:ext cx="2468563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2125" y="6305550"/>
            <a:ext cx="3081338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46838" y="6305550"/>
            <a:ext cx="2468562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14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14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0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38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5225"/>
            <a:ext cx="19192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3950" y="6245225"/>
            <a:ext cx="2787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43513" y="6245225"/>
            <a:ext cx="1919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Risk Analysis &amp; HAZID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31900"/>
            <a:ext cx="5105400" cy="901700"/>
          </a:xfrm>
        </p:spPr>
        <p:txBody>
          <a:bodyPr/>
          <a:lstStyle/>
          <a:p>
            <a:r>
              <a:rPr lang="en-US" sz="3200" dirty="0" smtClean="0"/>
              <a:t>TDI-Brooks </a:t>
            </a:r>
            <a:r>
              <a:rPr lang="en-US" sz="3200" dirty="0" smtClean="0"/>
              <a:t>International</a:t>
            </a:r>
          </a:p>
          <a:p>
            <a:r>
              <a:rPr lang="en-US" dirty="0" smtClean="0"/>
              <a:t>Nov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dirty="0" smtClean="0"/>
              <a:t>Heat &amp; Steam </a:t>
            </a:r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9112827" cy="1905000"/>
          </a:xfrm>
          <a:solidFill>
            <a:srgbClr val="FFFFCC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Frequent</a:t>
            </a:r>
            <a:r>
              <a:rPr lang="en-US" sz="3600" dirty="0" smtClean="0">
                <a:solidFill>
                  <a:schemeClr val="tx1"/>
                </a:solidFill>
              </a:rPr>
              <a:t> exposure to heat and steam at </a:t>
            </a:r>
            <a:r>
              <a:rPr lang="en-US" sz="3600" b="1" dirty="0" smtClean="0">
                <a:solidFill>
                  <a:schemeClr val="tx1"/>
                </a:solidFill>
              </a:rPr>
              <a:t>low </a:t>
            </a:r>
            <a:r>
              <a:rPr lang="en-US" sz="3600" b="1" dirty="0" smtClean="0">
                <a:solidFill>
                  <a:schemeClr val="tx1"/>
                </a:solidFill>
              </a:rPr>
              <a:t>levels </a:t>
            </a:r>
            <a:r>
              <a:rPr lang="en-US" sz="3600" dirty="0" smtClean="0">
                <a:solidFill>
                  <a:schemeClr val="tx1"/>
                </a:solidFill>
              </a:rPr>
              <a:t>and </a:t>
            </a:r>
            <a:r>
              <a:rPr lang="en-US" sz="3600" b="1" dirty="0" smtClean="0">
                <a:solidFill>
                  <a:schemeClr val="tx1"/>
                </a:solidFill>
              </a:rPr>
              <a:t>with mitigations </a:t>
            </a:r>
            <a:r>
              <a:rPr lang="en-US" sz="3600" dirty="0" smtClean="0">
                <a:solidFill>
                  <a:schemeClr val="tx1"/>
                </a:solidFill>
              </a:rPr>
              <a:t>(oven gloves) is acceptable.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879785"/>
            <a:ext cx="7896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10800000">
            <a:off x="3429000" y="3505200"/>
            <a:ext cx="1143000" cy="18288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5826425" y="1265208"/>
            <a:ext cx="1143000" cy="36576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dirty="0" smtClean="0"/>
              <a:t>Heat &amp; Steam </a:t>
            </a:r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12826" cy="1123304"/>
          </a:xfrm>
          <a:solidFill>
            <a:srgbClr val="FFFFCC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Very Likely + </a:t>
            </a:r>
            <a:r>
              <a:rPr lang="en-US" b="1" dirty="0" smtClean="0">
                <a:solidFill>
                  <a:schemeClr val="tx2"/>
                </a:solidFill>
              </a:rPr>
              <a:t>Low severity </a:t>
            </a:r>
            <a:r>
              <a:rPr lang="en-US" b="1" dirty="0" smtClean="0">
                <a:solidFill>
                  <a:schemeClr val="tx2"/>
                </a:solidFill>
              </a:rPr>
              <a:t>+ Mitigations= Acceptable risk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3076" name="Picture 4" descr="https://s-media-cache-ak0.pinimg.com/236x/e3/b6/12/e3b612fd3995137c4d0d2fed04029f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61504"/>
            <a:ext cx="5562600" cy="47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114800"/>
          </a:xfrm>
          <a:solidFill>
            <a:srgbClr val="FFFFCC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radiator of a car also contains heat and steam. </a:t>
            </a:r>
            <a:r>
              <a:rPr lang="en-US" sz="3600" b="1" dirty="0" smtClean="0">
                <a:solidFill>
                  <a:schemeClr val="tx1"/>
                </a:solidFill>
              </a:rPr>
              <a:t>(hazard)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But that heat and steam is under pressure and contained in the radiator. </a:t>
            </a:r>
            <a:r>
              <a:rPr lang="en-US" sz="3600" b="1" dirty="0" smtClean="0">
                <a:solidFill>
                  <a:schemeClr val="tx1"/>
                </a:solidFill>
              </a:rPr>
              <a:t>(no exposure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Hazard 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-  </a:t>
            </a:r>
            <a:r>
              <a:rPr lang="en-US" sz="3600" b="1" dirty="0" smtClean="0">
                <a:solidFill>
                  <a:schemeClr val="tx1"/>
                </a:solidFill>
              </a:rPr>
              <a:t>Exposure </a:t>
            </a:r>
            <a:r>
              <a:rPr lang="en-US" sz="3600" b="1" dirty="0" smtClean="0">
                <a:solidFill>
                  <a:schemeClr val="tx1"/>
                </a:solidFill>
              </a:rPr>
              <a:t>= </a:t>
            </a:r>
            <a:r>
              <a:rPr lang="en-US" sz="3600" b="1" dirty="0" smtClean="0">
                <a:solidFill>
                  <a:schemeClr val="tx1"/>
                </a:solidFill>
              </a:rPr>
              <a:t> No Risk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a1car.com/library/ste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60" y="1762664"/>
            <a:ext cx="6248400" cy="46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8763000" cy="6453153"/>
          </a:xfrm>
        </p:spPr>
        <p:txBody>
          <a:bodyPr/>
          <a:lstStyle/>
          <a:p>
            <a:r>
              <a:rPr lang="en-US" dirty="0" smtClean="0"/>
              <a:t>But what will happen if you try to open a hot radiator?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Exposure </a:t>
            </a:r>
            <a:br>
              <a:rPr lang="en-US" dirty="0" smtClean="0"/>
            </a:br>
            <a:r>
              <a:rPr lang="en-US" dirty="0" smtClean="0"/>
              <a:t>to a </a:t>
            </a:r>
            <a:br>
              <a:rPr lang="en-US" dirty="0" smtClean="0"/>
            </a:br>
            <a:r>
              <a:rPr lang="en-US" dirty="0" smtClean="0"/>
              <a:t>severe </a:t>
            </a:r>
            <a:br>
              <a:rPr lang="en-US" dirty="0" smtClean="0"/>
            </a:br>
            <a:r>
              <a:rPr lang="en-US" dirty="0" smtClean="0"/>
              <a:t>hazard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905000"/>
          </a:xfrm>
        </p:spPr>
        <p:txBody>
          <a:bodyPr/>
          <a:lstStyle/>
          <a:p>
            <a:r>
              <a:rPr lang="en-US" dirty="0" smtClean="0"/>
              <a:t>This man tried to hit the radiator release valve on a hot engine with his bare hands.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5034"/>
            <a:ext cx="6629400" cy="475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/>
          <a:lstStyle/>
          <a:p>
            <a:r>
              <a:rPr lang="en-US" dirty="0" smtClean="0"/>
              <a:t>Heat &amp; Steam </a:t>
            </a:r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9112827" cy="1828800"/>
          </a:xfrm>
          <a:solidFill>
            <a:srgbClr val="FFFFCC"/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 </a:t>
            </a:r>
            <a:r>
              <a:rPr lang="en-US" sz="3600" b="1" dirty="0">
                <a:solidFill>
                  <a:schemeClr val="tx1"/>
                </a:solidFill>
              </a:rPr>
              <a:t>single exposure </a:t>
            </a:r>
            <a:r>
              <a:rPr lang="en-US" sz="3600" dirty="0" smtClean="0">
                <a:solidFill>
                  <a:schemeClr val="tx1"/>
                </a:solidFill>
              </a:rPr>
              <a:t>to pressurized heat and steam from a hot radiator is </a:t>
            </a:r>
            <a:r>
              <a:rPr lang="en-US" sz="3600" dirty="0">
                <a:solidFill>
                  <a:schemeClr val="tx1"/>
                </a:solidFill>
              </a:rPr>
              <a:t>very harmful. </a:t>
            </a:r>
            <a:r>
              <a:rPr lang="en-US" sz="3600" b="1" dirty="0" smtClean="0">
                <a:solidFill>
                  <a:schemeClr val="tx1"/>
                </a:solidFill>
              </a:rPr>
              <a:t>Unacceptable risk</a:t>
            </a: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8" y="2789208"/>
            <a:ext cx="78962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 rot="16200000">
            <a:off x="5257800" y="3646098"/>
            <a:ext cx="1143000" cy="22098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103134" y="1969697"/>
            <a:ext cx="1143000" cy="22098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276600" cy="3733800"/>
          </a:xfrm>
        </p:spPr>
        <p:txBody>
          <a:bodyPr/>
          <a:lstStyle/>
          <a:p>
            <a:r>
              <a:rPr lang="en-US" dirty="0" smtClean="0"/>
              <a:t>To lower to acceptable risk, use mitigations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3" y="4514850"/>
            <a:ext cx="9112827" cy="19812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Mitigations-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Wait unti</a:t>
            </a:r>
            <a:r>
              <a:rPr lang="en-US" sz="3600" dirty="0" smtClean="0">
                <a:solidFill>
                  <a:schemeClr val="tx1"/>
                </a:solidFill>
              </a:rPr>
              <a:t>l radiator cools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Use heat protective gloves when opening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vagabondjourney.com/travelogue/wp-content/uploads/car-overh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1905000"/>
          </a:xfrm>
          <a:solidFill>
            <a:srgbClr val="FFFFCC"/>
          </a:solidFill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Daily exposure </a:t>
            </a:r>
            <a:r>
              <a:rPr lang="en-US" sz="4000" b="1" dirty="0" smtClean="0">
                <a:solidFill>
                  <a:schemeClr val="tx1"/>
                </a:solidFill>
              </a:rPr>
              <a:t>(likely) </a:t>
            </a:r>
            <a:r>
              <a:rPr lang="en-US" sz="4000" dirty="0" smtClean="0">
                <a:solidFill>
                  <a:schemeClr val="tx1"/>
                </a:solidFill>
              </a:rPr>
              <a:t>to high level radiation is very harmful. </a:t>
            </a:r>
            <a:r>
              <a:rPr lang="en-US" sz="4000" b="1" dirty="0" smtClean="0">
                <a:solidFill>
                  <a:schemeClr val="tx1"/>
                </a:solidFill>
              </a:rPr>
              <a:t>(major)</a:t>
            </a:r>
            <a:endParaRPr lang="en-US" sz="3600" b="1" dirty="0">
              <a:solidFill>
                <a:schemeClr val="tx1"/>
              </a:solidFill>
            </a:endParaRPr>
          </a:p>
          <a:p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763000" cy="304698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4000" b="1" dirty="0" smtClean="0">
                <a:solidFill>
                  <a:schemeClr val="tx2"/>
                </a:solidFill>
              </a:rPr>
              <a:t>Welders </a:t>
            </a:r>
            <a:r>
              <a:rPr lang="en-US" sz="4000" b="1" dirty="0">
                <a:solidFill>
                  <a:schemeClr val="tx2"/>
                </a:solidFill>
              </a:rPr>
              <a:t>are exposed </a:t>
            </a:r>
            <a:r>
              <a:rPr lang="en-US" sz="4000" b="1" dirty="0" smtClean="0">
                <a:solidFill>
                  <a:schemeClr val="tx2"/>
                </a:solidFill>
              </a:rPr>
              <a:t>to </a:t>
            </a:r>
            <a:r>
              <a:rPr lang="en-US" sz="4000" b="1" u="sng" dirty="0">
                <a:solidFill>
                  <a:schemeClr val="tx2"/>
                </a:solidFill>
              </a:rPr>
              <a:t>high levels of </a:t>
            </a:r>
            <a:r>
              <a:rPr lang="en-US" sz="4000" b="1" u="sng" dirty="0" smtClean="0">
                <a:solidFill>
                  <a:schemeClr val="tx2"/>
                </a:solidFill>
              </a:rPr>
              <a:t>hazardous UV </a:t>
            </a:r>
            <a:r>
              <a:rPr lang="en-US" sz="4000" b="1" u="sng" dirty="0">
                <a:solidFill>
                  <a:schemeClr val="tx2"/>
                </a:solidFill>
              </a:rPr>
              <a:t>light</a:t>
            </a:r>
            <a:r>
              <a:rPr lang="en-US" sz="4000" b="1" dirty="0">
                <a:solidFill>
                  <a:schemeClr val="tx2"/>
                </a:solidFill>
              </a:rPr>
              <a:t> produced by electric </a:t>
            </a:r>
            <a:r>
              <a:rPr lang="en-US" sz="4000" b="1" dirty="0" smtClean="0">
                <a:solidFill>
                  <a:schemeClr val="tx2"/>
                </a:solidFill>
              </a:rPr>
              <a:t>arcs </a:t>
            </a:r>
            <a:r>
              <a:rPr lang="en-US" sz="4000" b="1" u="sng" dirty="0" smtClean="0">
                <a:solidFill>
                  <a:schemeClr val="tx2"/>
                </a:solidFill>
              </a:rPr>
              <a:t>every time </a:t>
            </a:r>
            <a:r>
              <a:rPr lang="en-US" sz="4000" b="1" dirty="0" smtClean="0">
                <a:solidFill>
                  <a:schemeClr val="tx2"/>
                </a:solidFill>
              </a:rPr>
              <a:t>they work.</a:t>
            </a:r>
          </a:p>
          <a:p>
            <a:endParaRPr lang="en-US" sz="4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721" y="914400"/>
            <a:ext cx="8763000" cy="144655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 Very Likely + Severe </a:t>
            </a:r>
            <a:r>
              <a:rPr lang="en-US" sz="4400" b="1" dirty="0" smtClean="0">
                <a:solidFill>
                  <a:schemeClr val="tx2"/>
                </a:solidFill>
              </a:rPr>
              <a:t>= </a:t>
            </a:r>
            <a:endParaRPr lang="en-US" sz="4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Unacceptable risk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8" y="2590800"/>
            <a:ext cx="8598580" cy="40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0800000">
            <a:off x="7391400" y="3505825"/>
            <a:ext cx="1143000" cy="22098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5410200" y="2002765"/>
            <a:ext cx="1143000" cy="2209800"/>
          </a:xfrm>
          <a:prstGeom prst="downArrow">
            <a:avLst/>
          </a:prstGeom>
          <a:solidFill>
            <a:srgbClr val="6E2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219200"/>
            <a:ext cx="4724400" cy="440120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Extreme risk is unacceptable. </a:t>
            </a:r>
            <a:endParaRPr lang="en-US" sz="4000" dirty="0" smtClean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risk must be reduced to an acceptable level</a:t>
            </a:r>
          </a:p>
          <a:p>
            <a:endParaRPr lang="en-U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581400" cy="44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47244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are exposed to dangers every day– but do you recognize them?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1.bp.blogspot.com/-ZykPVram1Vo/T7H3p052PtI/AAAAAAAA1n4/rYT-9_6dh_0/s640/Texting+While+Walking+Causes+Accidents+&amp;+Injuries+vs.+NJ+Cops+Fine+Jaywalking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1"/>
            <a:ext cx="3886200" cy="27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9058"/>
            <a:ext cx="4833315" cy="49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2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09600"/>
          </a:xfrm>
        </p:spPr>
        <p:txBody>
          <a:bodyPr/>
          <a:lstStyle/>
          <a:p>
            <a:r>
              <a:rPr lang="en-US" dirty="0" smtClean="0"/>
              <a:t>How to Reduce the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86800" cy="44958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To reduce risk, you have to reduce the </a:t>
            </a:r>
            <a:r>
              <a:rPr lang="en-US" sz="4000" b="1" dirty="0" smtClean="0">
                <a:solidFill>
                  <a:schemeClr val="tx1"/>
                </a:solidFill>
              </a:rPr>
              <a:t>probability</a:t>
            </a:r>
            <a:r>
              <a:rPr lang="en-US" sz="4000" dirty="0" smtClean="0">
                <a:solidFill>
                  <a:schemeClr val="tx1"/>
                </a:solidFill>
              </a:rPr>
              <a:t> or the </a:t>
            </a:r>
            <a:r>
              <a:rPr lang="en-US" sz="4000" b="1" dirty="0" smtClean="0">
                <a:solidFill>
                  <a:schemeClr val="tx1"/>
                </a:solidFill>
              </a:rPr>
              <a:t>severity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8686800" cy="378565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welder must be exposed to the hazard of UV radiation in order to work. 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Removing </a:t>
            </a:r>
            <a:r>
              <a:rPr lang="en-US" sz="4000" dirty="0" smtClean="0"/>
              <a:t>the exposure is not an option</a:t>
            </a:r>
            <a:r>
              <a:rPr lang="en-US" sz="4000" dirty="0" smtClean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853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609600"/>
          </a:xfrm>
        </p:spPr>
        <p:txBody>
          <a:bodyPr/>
          <a:lstStyle/>
          <a:p>
            <a:r>
              <a:rPr lang="en-US" dirty="0" smtClean="0"/>
              <a:t>How to Reduce the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8839200" cy="838200"/>
          </a:xfrm>
          <a:solidFill>
            <a:srgbClr val="FFFFCC"/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Reducing the exposure is an </a:t>
            </a:r>
            <a:r>
              <a:rPr lang="en-US" sz="3600" dirty="0" smtClean="0">
                <a:solidFill>
                  <a:schemeClr val="tx1"/>
                </a:solidFill>
              </a:rPr>
              <a:t>option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962400" cy="35052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A welding </a:t>
            </a:r>
            <a:r>
              <a:rPr lang="en-US" sz="3200" b="1" dirty="0">
                <a:solidFill>
                  <a:schemeClr val="tx2"/>
                </a:solidFill>
              </a:rPr>
              <a:t>hood </a:t>
            </a:r>
            <a:r>
              <a:rPr lang="en-US" sz="3200" b="1" dirty="0" smtClean="0">
                <a:solidFill>
                  <a:schemeClr val="tx2"/>
                </a:solidFill>
              </a:rPr>
              <a:t>significantly reduces </a:t>
            </a:r>
            <a:r>
              <a:rPr lang="en-US" sz="3200" b="1" dirty="0">
                <a:solidFill>
                  <a:schemeClr val="tx2"/>
                </a:solidFill>
              </a:rPr>
              <a:t>the </a:t>
            </a:r>
            <a:r>
              <a:rPr lang="en-US" sz="3200" b="1" dirty="0" smtClean="0">
                <a:solidFill>
                  <a:schemeClr val="tx2"/>
                </a:solidFill>
              </a:rPr>
              <a:t>amount of UV </a:t>
            </a:r>
            <a:r>
              <a:rPr lang="en-US" sz="3200" b="1" dirty="0">
                <a:solidFill>
                  <a:schemeClr val="tx2"/>
                </a:solidFill>
              </a:rPr>
              <a:t>radiation that reaches </a:t>
            </a:r>
            <a:r>
              <a:rPr lang="en-US" sz="3200" b="1" dirty="0" smtClean="0">
                <a:solidFill>
                  <a:schemeClr val="tx2"/>
                </a:solidFill>
              </a:rPr>
              <a:t>the </a:t>
            </a:r>
            <a:r>
              <a:rPr lang="en-US" sz="3200" b="1" dirty="0">
                <a:solidFill>
                  <a:schemeClr val="tx2"/>
                </a:solidFill>
              </a:rPr>
              <a:t>eyes.  </a:t>
            </a:r>
          </a:p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343400" cy="33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r>
              <a:rPr lang="en-US" dirty="0" smtClean="0"/>
              <a:t>Hazard Identification (HAZID)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24384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Before starting a job,  TDI-Brooks works with the client to develop a </a:t>
            </a:r>
            <a:r>
              <a:rPr lang="en-US" b="1" dirty="0" smtClean="0">
                <a:solidFill>
                  <a:schemeClr val="tx1"/>
                </a:solidFill>
              </a:rPr>
              <a:t>Hazard Identification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b="1" dirty="0" smtClean="0">
                <a:solidFill>
                  <a:schemeClr val="tx1"/>
                </a:solidFill>
              </a:rPr>
              <a:t>HAZID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sample HAZID is in the SMM Chapter 14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9067800" cy="270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 smtClean="0"/>
              <a:t>What a HAZID Analyzes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43400"/>
          </a:xfrm>
          <a:solidFill>
            <a:srgbClr val="FFFFCC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standard </a:t>
            </a:r>
            <a:r>
              <a:rPr lang="en-US" sz="3600" b="1" dirty="0" smtClean="0">
                <a:solidFill>
                  <a:schemeClr val="tx1"/>
                </a:solidFill>
              </a:rPr>
              <a:t>HAZID</a:t>
            </a:r>
            <a:r>
              <a:rPr lang="en-US" sz="3600" dirty="0" smtClean="0">
                <a:solidFill>
                  <a:schemeClr val="tx1"/>
                </a:solidFill>
              </a:rPr>
              <a:t> reviews all the </a:t>
            </a:r>
            <a:r>
              <a:rPr lang="en-US" sz="3600" b="1" dirty="0" smtClean="0">
                <a:solidFill>
                  <a:schemeClr val="tx1"/>
                </a:solidFill>
              </a:rPr>
              <a:t>potential risks </a:t>
            </a:r>
            <a:r>
              <a:rPr lang="en-US" sz="3600" dirty="0" smtClean="0">
                <a:solidFill>
                  <a:schemeClr val="tx1"/>
                </a:solidFill>
              </a:rPr>
              <a:t>associated with planning and executing the project.  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The HAZID is a review of the BIG PICTURE– or the project as a whole</a:t>
            </a:r>
            <a:r>
              <a:rPr lang="en-US" sz="4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4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 smtClean="0"/>
              <a:t>What a HAZID Analyzes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23622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also lists </a:t>
            </a:r>
            <a:r>
              <a:rPr lang="en-US" b="1" dirty="0" smtClean="0">
                <a:solidFill>
                  <a:schemeClr val="tx1"/>
                </a:solidFill>
              </a:rPr>
              <a:t>mitigations</a:t>
            </a:r>
            <a:r>
              <a:rPr lang="en-US" dirty="0" smtClean="0">
                <a:solidFill>
                  <a:schemeClr val="tx1"/>
                </a:solidFill>
              </a:rPr>
              <a:t> for every hazard from travelling to the boat, to how samples are collected, required PPE and what to do in case of an oil spill or MEDEVAC.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10" y="3276600"/>
            <a:ext cx="9216210" cy="319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78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r>
              <a:rPr lang="en-US" dirty="0" smtClean="0"/>
              <a:t>Job Safety Analysis (JSA)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Risk for </a:t>
            </a:r>
            <a:r>
              <a:rPr lang="en-US" u="sng" dirty="0" smtClean="0">
                <a:solidFill>
                  <a:schemeClr val="tx1"/>
                </a:solidFill>
              </a:rPr>
              <a:t>specific tasks </a:t>
            </a:r>
            <a:r>
              <a:rPr lang="en-US" dirty="0" smtClean="0">
                <a:solidFill>
                  <a:schemeClr val="tx1"/>
                </a:solidFill>
              </a:rPr>
              <a:t>are assessed in the form of a </a:t>
            </a:r>
            <a:r>
              <a:rPr lang="en-US" b="1" dirty="0" smtClean="0">
                <a:solidFill>
                  <a:schemeClr val="tx1"/>
                </a:solidFill>
              </a:rPr>
              <a:t>Job Safety Analysis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b="1" dirty="0" smtClean="0">
                <a:solidFill>
                  <a:schemeClr val="tx1"/>
                </a:solidFill>
              </a:rPr>
              <a:t>JSA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is a smaller version of the HAZID: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JSA lists the </a:t>
            </a:r>
            <a:r>
              <a:rPr lang="en-US" sz="3200" b="1" dirty="0" smtClean="0">
                <a:solidFill>
                  <a:schemeClr val="tx1"/>
                </a:solidFill>
              </a:rPr>
              <a:t>steps</a:t>
            </a:r>
            <a:r>
              <a:rPr lang="en-US" sz="3200" dirty="0" smtClean="0">
                <a:solidFill>
                  <a:schemeClr val="tx1"/>
                </a:solidFill>
              </a:rPr>
              <a:t> to complete the task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JSA lists the </a:t>
            </a:r>
            <a:r>
              <a:rPr lang="en-US" sz="3200" b="1" dirty="0" smtClean="0">
                <a:solidFill>
                  <a:schemeClr val="tx1"/>
                </a:solidFill>
              </a:rPr>
              <a:t>risks</a:t>
            </a:r>
            <a:r>
              <a:rPr lang="en-US" sz="3200" dirty="0" smtClean="0">
                <a:solidFill>
                  <a:schemeClr val="tx1"/>
                </a:solidFill>
              </a:rPr>
              <a:t> related to each step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JSA lists the PPE, procedures and other </a:t>
            </a:r>
            <a:r>
              <a:rPr lang="en-US" sz="3200" b="1" dirty="0" smtClean="0">
                <a:solidFill>
                  <a:schemeClr val="tx1"/>
                </a:solidFill>
              </a:rPr>
              <a:t>mitigations</a:t>
            </a:r>
            <a:r>
              <a:rPr lang="en-US" sz="3200" dirty="0" smtClean="0">
                <a:solidFill>
                  <a:schemeClr val="tx1"/>
                </a:solidFill>
              </a:rPr>
              <a:t> to minimize those risks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7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/>
          <a:lstStyle/>
          <a:p>
            <a:r>
              <a:rPr lang="en-US" dirty="0" smtClean="0"/>
              <a:t>JSAs on Crewing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16002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Templates for survey and coring activities JSAs are on the Crewing Module just under the boat name.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0962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63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r>
              <a:rPr lang="en-US" dirty="0" smtClean="0"/>
              <a:t>JSAs in Permit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10668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any work requiring a permit, the JSA is integrated into the permit.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88" y="2514600"/>
            <a:ext cx="92104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70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 dirty="0" smtClean="0"/>
              <a:t>JSAs For Non Permit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5240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work that does not require a permit, there is a blank JSA template on the ship web pages.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899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52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en-US" dirty="0" smtClean="0"/>
              <a:t>Review JSAs Every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2192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Review the JSA </a:t>
            </a:r>
            <a:r>
              <a:rPr lang="en-US" b="1" u="sng" dirty="0" smtClean="0">
                <a:solidFill>
                  <a:schemeClr val="tx1"/>
                </a:solidFill>
              </a:rPr>
              <a:t>every time </a:t>
            </a:r>
            <a:r>
              <a:rPr lang="en-US" dirty="0" smtClean="0">
                <a:solidFill>
                  <a:schemeClr val="tx1"/>
                </a:solidFill>
              </a:rPr>
              <a:t>before you do that task.  Situations or conditions may have changed.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181600"/>
            <a:ext cx="12581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1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" y="996287"/>
            <a:ext cx="4267200" cy="47244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 many people get injured because they are not paying attention to where they walk that cities have had to “idiot proof” common obstacles.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92" y="2286000"/>
            <a:ext cx="494581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12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r>
              <a:rPr lang="en-US" dirty="0" smtClean="0"/>
              <a:t>STOP WORK Authority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53846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838200"/>
            <a:ext cx="5410200" cy="550920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ANY employee</a:t>
            </a:r>
            <a:r>
              <a:rPr lang="en-US" sz="3200" b="1" dirty="0"/>
              <a:t>, regardless of position or experience with the company, is </a:t>
            </a:r>
            <a:r>
              <a:rPr lang="en-US" sz="3200" b="1" dirty="0">
                <a:solidFill>
                  <a:srgbClr val="C00000"/>
                </a:solidFill>
              </a:rPr>
              <a:t>empowered, encouraged and expected to STOP WORK </a:t>
            </a:r>
            <a:r>
              <a:rPr lang="en-US" sz="3200" b="1" dirty="0"/>
              <a:t>if he feels anything is unsafe, or if he is unsure of his role/ responsibilities regarding an operation.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1693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 smtClean="0"/>
              <a:t>PPE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PPE matrix tells you what PPE is required for common tasks.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5999"/>
            <a:ext cx="8991600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84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r>
              <a:rPr lang="en-US" dirty="0" smtClean="0"/>
              <a:t>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19050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JSA team will determine what is needed for a specific task.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10600" cy="32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11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dirty="0" smtClean="0"/>
              <a:t>STOP WORK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1580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Someone not wearing correct PPE or not wearing it correctly?  STOP WORK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42662"/>
            <a:ext cx="3810000" cy="43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2836"/>
            <a:ext cx="35052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65" y="4191000"/>
            <a:ext cx="25384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8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r>
              <a:rPr lang="en-US" dirty="0" smtClean="0"/>
              <a:t>STOP WORK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275862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Someone putting themselves at obvious risk?  STOP 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5384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93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r>
              <a:rPr lang="en-US" dirty="0" smtClean="0"/>
              <a:t>STOP WORK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275862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Someone not following procedures?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STOP 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8" y="2590800"/>
            <a:ext cx="5054472" cy="407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53846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54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838200"/>
          </a:xfrm>
        </p:spPr>
        <p:txBody>
          <a:bodyPr/>
          <a:lstStyle/>
          <a:p>
            <a:r>
              <a:rPr lang="en-US" dirty="0" smtClean="0"/>
              <a:t>Last Minute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228600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TDI has a Last Minute Risk Assessment (LMRA)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Just before you begin to work, ask yourself these 5 questions: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14495"/>
            <a:ext cx="6642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84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33" y="0"/>
            <a:ext cx="6642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67150"/>
            <a:ext cx="8382000" cy="2990850"/>
          </a:xfrm>
          <a:solidFill>
            <a:srgbClr val="FFFFCC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Has anything CHANGED?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HAZARDS will I face?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 I following PROCEDURES?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Wearing proper PPE?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will I stay safe?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63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0" dirty="0" smtClean="0"/>
              <a:t>???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977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</p:spPr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066800"/>
            <a:ext cx="4454857" cy="47244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You work offshore on a moving vessel in all types of weather. 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How much more dangerous is your job?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7" y="1253319"/>
            <a:ext cx="43898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41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dirty="0" smtClean="0"/>
              <a:t>Analyze the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848600" cy="12192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Before beginning any task, you need to STOP and analyze the risks.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sp.yimg.com/ib/th?id=HN.608022362719718401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633845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5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or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419600"/>
          </a:xfrm>
          <a:solidFill>
            <a:srgbClr val="FFFFCC"/>
          </a:solidFill>
        </p:spPr>
        <p:txBody>
          <a:bodyPr/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Hazard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is any potential for harm (to yourself, environment or equipment)</a:t>
            </a:r>
          </a:p>
          <a:p>
            <a:r>
              <a:rPr lang="en-US" sz="4400" b="1" u="sng" dirty="0" smtClean="0">
                <a:solidFill>
                  <a:schemeClr val="tx1"/>
                </a:solidFill>
              </a:rPr>
              <a:t>Risk = Hazard + Exposure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If there is no exposure, then there is no risk.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4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762000"/>
          </a:xfrm>
        </p:spPr>
        <p:txBody>
          <a:bodyPr/>
          <a:lstStyle/>
          <a:p>
            <a:r>
              <a:rPr lang="en-US" dirty="0" smtClean="0"/>
              <a:t>Likelihood vs.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1219200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Risks are rated by likelihood (probability) and severity of the potential consequences.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698"/>
            <a:ext cx="9144000" cy="448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3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 smtClean="0"/>
              <a:t>Analyzing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419600"/>
          </a:xfrm>
          <a:solidFill>
            <a:srgbClr val="FFFFCC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ship’s cook is exposed to heat &amp; steam every day as part of his job.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5438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5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r>
              <a:rPr lang="en-US" dirty="0" smtClean="0"/>
              <a:t>Analyzing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648200"/>
          </a:xfrm>
          <a:solidFill>
            <a:srgbClr val="FFFFCC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process of cooking anything will involve the production of steam and heat. </a:t>
            </a:r>
            <a:r>
              <a:rPr lang="en-US" sz="3600" b="1" dirty="0" smtClean="0">
                <a:solidFill>
                  <a:schemeClr val="tx1"/>
                </a:solidFill>
              </a:rPr>
              <a:t>(hazards)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The cook has to be near the steam and heat to prepare the food. </a:t>
            </a:r>
            <a:r>
              <a:rPr lang="en-US" sz="3600" b="1" dirty="0" smtClean="0">
                <a:solidFill>
                  <a:schemeClr val="tx1"/>
                </a:solidFill>
              </a:rPr>
              <a:t>(exposure</a:t>
            </a:r>
            <a:r>
              <a:rPr lang="en-US" sz="3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Hazard is </a:t>
            </a:r>
            <a:r>
              <a:rPr lang="en-US" sz="3600" b="1" dirty="0" smtClean="0">
                <a:solidFill>
                  <a:schemeClr val="tx1"/>
                </a:solidFill>
              </a:rPr>
              <a:t>mitigated</a:t>
            </a:r>
            <a:r>
              <a:rPr lang="en-US" sz="3600" dirty="0" smtClean="0">
                <a:solidFill>
                  <a:schemeClr val="tx1"/>
                </a:solidFill>
              </a:rPr>
              <a:t> by using oven gloves.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k_To_South_co_55 PowerPlugs Templates for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Risk_To_South_co_55 PowerPlugs Templates for PowerPoint</Template>
  <TotalTime>2193</TotalTime>
  <Words>921</Words>
  <Application>Microsoft Office PowerPoint</Application>
  <PresentationFormat>On-screen Show (4:3)</PresentationFormat>
  <Paragraphs>107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Risk_To_South_co_55 PowerPlugs Templates for PowerPoint</vt:lpstr>
      <vt:lpstr>Risk Analysis &amp; HAZID</vt:lpstr>
      <vt:lpstr>Situational Awareness</vt:lpstr>
      <vt:lpstr>Situational Awareness</vt:lpstr>
      <vt:lpstr>Situational Awareness</vt:lpstr>
      <vt:lpstr>Analyze the Risk</vt:lpstr>
      <vt:lpstr>Hazard or Risk?</vt:lpstr>
      <vt:lpstr>Likelihood vs. Severity</vt:lpstr>
      <vt:lpstr>Analyzing Risk</vt:lpstr>
      <vt:lpstr>Analyzing Risk</vt:lpstr>
      <vt:lpstr>Heat &amp; Steam Exposure</vt:lpstr>
      <vt:lpstr>Heat &amp; Steam Exposure</vt:lpstr>
      <vt:lpstr>Analyzing Risk</vt:lpstr>
      <vt:lpstr>But what will happen if you try to open a hot radiator?   Exposure  to a  severe  hazard  </vt:lpstr>
      <vt:lpstr>This man tried to hit the radiator release valve on a hot engine with his bare hands. </vt:lpstr>
      <vt:lpstr>Heat &amp; Steam Exposure</vt:lpstr>
      <vt:lpstr>To lower to acceptable risk, use mitigations</vt:lpstr>
      <vt:lpstr>Radiation Exposure</vt:lpstr>
      <vt:lpstr>Radiation Exposure</vt:lpstr>
      <vt:lpstr>Radiation Exposure</vt:lpstr>
      <vt:lpstr>How to Reduce the Risk?</vt:lpstr>
      <vt:lpstr>How to Reduce the Risk?</vt:lpstr>
      <vt:lpstr>Hazard Identification (HAZID)</vt:lpstr>
      <vt:lpstr>What a HAZID Analyzes</vt:lpstr>
      <vt:lpstr>What a HAZID Analyzes</vt:lpstr>
      <vt:lpstr>Job Safety Analysis (JSA)</vt:lpstr>
      <vt:lpstr>JSAs on Crewing Module</vt:lpstr>
      <vt:lpstr>JSAs in Permit Work</vt:lpstr>
      <vt:lpstr>JSAs For Non Permit Work</vt:lpstr>
      <vt:lpstr>Review JSAs Every Time</vt:lpstr>
      <vt:lpstr>STOP WORK Authority</vt:lpstr>
      <vt:lpstr>PPE Matrix</vt:lpstr>
      <vt:lpstr>PPE</vt:lpstr>
      <vt:lpstr>STOP WORK Situations</vt:lpstr>
      <vt:lpstr>STOP WORK Situations</vt:lpstr>
      <vt:lpstr>STOP WORK Situations</vt:lpstr>
      <vt:lpstr>Last Minute Risk Assessment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Analysis &amp; HAZID</dc:title>
  <dc:creator>shannonsmith</dc:creator>
  <cp:lastModifiedBy>shannonsmith</cp:lastModifiedBy>
  <cp:revision>57</cp:revision>
  <dcterms:created xsi:type="dcterms:W3CDTF">2006-08-16T00:00:00Z</dcterms:created>
  <dcterms:modified xsi:type="dcterms:W3CDTF">2015-11-02T23:53:07Z</dcterms:modified>
</cp:coreProperties>
</file>